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66" r:id="rId2"/>
    <p:sldId id="289" r:id="rId3"/>
    <p:sldId id="290" r:id="rId4"/>
    <p:sldId id="264" r:id="rId5"/>
    <p:sldId id="322" r:id="rId6"/>
    <p:sldId id="304" r:id="rId7"/>
    <p:sldId id="342" r:id="rId8"/>
    <p:sldId id="377" r:id="rId9"/>
    <p:sldId id="273" r:id="rId10"/>
    <p:sldId id="307" r:id="rId11"/>
    <p:sldId id="313" r:id="rId12"/>
    <p:sldId id="312" r:id="rId13"/>
    <p:sldId id="348" r:id="rId14"/>
    <p:sldId id="334" r:id="rId15"/>
    <p:sldId id="330" r:id="rId16"/>
    <p:sldId id="331" r:id="rId17"/>
    <p:sldId id="332" r:id="rId18"/>
    <p:sldId id="323" r:id="rId19"/>
    <p:sldId id="379" r:id="rId20"/>
    <p:sldId id="349" r:id="rId21"/>
    <p:sldId id="308" r:id="rId22"/>
    <p:sldId id="350" r:id="rId23"/>
    <p:sldId id="380" r:id="rId24"/>
    <p:sldId id="317" r:id="rId25"/>
    <p:sldId id="318" r:id="rId26"/>
    <p:sldId id="319" r:id="rId27"/>
    <p:sldId id="320" r:id="rId28"/>
    <p:sldId id="355" r:id="rId29"/>
    <p:sldId id="321" r:id="rId30"/>
    <p:sldId id="361" r:id="rId31"/>
    <p:sldId id="359" r:id="rId32"/>
    <p:sldId id="362" r:id="rId33"/>
    <p:sldId id="356" r:id="rId34"/>
    <p:sldId id="351" r:id="rId35"/>
    <p:sldId id="352" r:id="rId36"/>
    <p:sldId id="357" r:id="rId37"/>
    <p:sldId id="324" r:id="rId38"/>
    <p:sldId id="381" r:id="rId39"/>
    <p:sldId id="360" r:id="rId40"/>
    <p:sldId id="366" r:id="rId41"/>
    <p:sldId id="358" r:id="rId42"/>
    <p:sldId id="378" r:id="rId43"/>
    <p:sldId id="326" r:id="rId44"/>
    <p:sldId id="364" r:id="rId45"/>
    <p:sldId id="375" r:id="rId46"/>
    <p:sldId id="374" r:id="rId47"/>
    <p:sldId id="368" r:id="rId48"/>
    <p:sldId id="363" r:id="rId49"/>
    <p:sldId id="365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ny Lim Chai Hou" initials="DLCH" lastIdx="1" clrIdx="0">
    <p:extLst>
      <p:ext uri="{19B8F6BF-5375-455C-9EA6-DF929625EA0E}">
        <p15:presenceInfo xmlns:p15="http://schemas.microsoft.com/office/powerpoint/2012/main" userId="S-1-5-21-1191778193-1596744994-312552118-11684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94" autoAdjust="0"/>
    <p:restoredTop sz="80774" autoAdjust="0"/>
  </p:normalViewPr>
  <p:slideViewPr>
    <p:cSldViewPr snapToGrid="0">
      <p:cViewPr>
        <p:scale>
          <a:sx n="75" d="100"/>
          <a:sy n="75" d="100"/>
        </p:scale>
        <p:origin x="207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7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2BC76-F7E1-44ED-ADF3-22BC6BE64F3A}" type="datetimeFigureOut">
              <a:rPr lang="en-GB" smtClean="0"/>
              <a:t>03/11/2017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256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B107C-7ADE-4B56-A181-F5F0DF7B89CF}" type="datetimeFigureOut">
              <a:rPr lang="en-SG" smtClean="0"/>
              <a:t>3/11/2017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DF8CB-33FB-4884-A009-D7ED79AF914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1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373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3251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r>
              <a:rPr lang="en-GB" baseline="0" dirty="0" smtClean="0"/>
              <a:t>&lt;span&gt;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26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22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</a:t>
            </a:r>
            <a:r>
              <a:rPr lang="en-GB" baseline="0" dirty="0" smtClean="0"/>
              <a:t> you have a lot of containers. How do you find the container that contains the data point that you want. </a:t>
            </a:r>
          </a:p>
          <a:p>
            <a:r>
              <a:rPr lang="en-GB" baseline="0" dirty="0" smtClean="0"/>
              <a:t>For this exercise, we will be using a class as attribute identifier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Library – there are a lot of </a:t>
            </a:r>
            <a:r>
              <a:rPr lang="en-GB" baseline="0" dirty="0" err="1" smtClean="0"/>
              <a:t>ppl</a:t>
            </a:r>
            <a:r>
              <a:rPr lang="en-GB" baseline="0" dirty="0" smtClean="0"/>
              <a:t> developers out there that have created reusable libraries that simply things we commonly do. </a:t>
            </a:r>
          </a:p>
          <a:p>
            <a:r>
              <a:rPr lang="en-GB" baseline="0" dirty="0" smtClean="0"/>
              <a:t>Template that we can reuse for our coding. That have been predefined. For this programming, are importing two libraries.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248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546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just going</a:t>
            </a:r>
            <a:r>
              <a:rPr lang="en-GB" baseline="0" dirty="0" smtClean="0"/>
              <a:t> to learn some basic tags</a:t>
            </a:r>
          </a:p>
          <a:p>
            <a:r>
              <a:rPr lang="en-GB" baseline="0" dirty="0" smtClean="0"/>
              <a:t>&lt;span&gt;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0A965-BA09-4F15-881A-CFA3C922CB2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15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646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116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RPA, automation, data</a:t>
            </a:r>
          </a:p>
          <a:p>
            <a:r>
              <a:rPr lang="en-US" dirty="0" smtClean="0"/>
              <a:t>Not to turn everyone into programmers – basic understanding, possibilities</a:t>
            </a:r>
          </a:p>
          <a:p>
            <a:r>
              <a:rPr lang="en-US" dirty="0" smtClean="0"/>
              <a:t>GIC use cases at the end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478BD-D3BA-2045-AD99-A9F775F87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584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Owner’s Mentality.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Agile’s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Owners</a:t>
            </a:r>
          </a:p>
          <a:p>
            <a:pPr marL="0" lvl="0" indent="0">
              <a:buFont typeface="Arial" charset="0"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someone wants to do renovation on your house, would you want to leave it with the person for 6 months? Or would you want to know exactly what the builder is going to change?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9478BD-D3BA-2045-AD99-A9F775F87D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83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r>
              <a:rPr lang="en-US" baseline="0" dirty="0" smtClean="0"/>
              <a:t> of breaking down problems</a:t>
            </a:r>
          </a:p>
          <a:p>
            <a:r>
              <a:rPr lang="en-SG" baseline="0" dirty="0" smtClean="0"/>
              <a:t>Practice of breaking logic into a set of instructional processes</a:t>
            </a:r>
          </a:p>
          <a:p>
            <a:endParaRPr lang="en-SG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 smtClean="0"/>
              <a:t>Improves logical thinking by breaking a problem into a set of </a:t>
            </a:r>
            <a:endParaRPr lang="en-US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300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 - Opening vid 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Intro &amp; context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min: Scratch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min: Python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</a:t>
            </a:r>
            <a:r>
              <a:rPr lang="en-S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n-S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Algorithms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min: Use Cases x2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min: Wrap up</a:t>
            </a:r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1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Online</a:t>
            </a:r>
            <a:r>
              <a:rPr lang="en-US" baseline="0" dirty="0" smtClean="0"/>
              <a:t> editor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26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Hands-on session in </a:t>
            </a:r>
            <a:r>
              <a:rPr lang="en-GB" dirty="0" err="1" smtClean="0"/>
              <a:t>Repl.It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40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S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3997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Give roles – product</a:t>
            </a:r>
            <a:r>
              <a:rPr lang="en-GB" baseline="0" dirty="0" smtClean="0"/>
              <a:t> owner</a:t>
            </a:r>
            <a:r>
              <a:rPr lang="en-GB" dirty="0" smtClean="0"/>
              <a:t>,</a:t>
            </a:r>
            <a:r>
              <a:rPr lang="en-GB" baseline="0" dirty="0" smtClean="0"/>
              <a:t> tester, developer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DF8CB-33FB-4884-A009-D7ED79AF914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08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2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B6DD-A5BC-4D3E-9954-CC8E35099420}" type="datetime1">
              <a:rPr lang="en-SG" smtClean="0"/>
              <a:t>3/11/2017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25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59A2-FA96-46B4-A784-31BC18E50352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77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E1935-1746-496C-ABFC-86D0696AF507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81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47898"/>
            <a:ext cx="7886700" cy="56929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280B96-4AF0-40F9-BA3A-67D96AFD6FB3}" type="datetime1">
              <a:rPr lang="en-SG" smtClean="0"/>
              <a:pPr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39429" y="120177"/>
            <a:ext cx="1970191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825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3/11/2017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09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0548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61E995-7B4D-4B90-80AE-B4962E56205B}" type="datetime1">
              <a:rPr lang="en-SG" smtClean="0"/>
              <a:pPr/>
              <a:t>3/11/2017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  <a:latin typeface="Arial Narrow" panose="020B0606020202030204" pitchFamily="34" charset="0"/>
                <a:cs typeface="Arial" panose="020B0604020202020204" pitchFamily="34" charset="0"/>
              </a:defRPr>
            </a:lvl1pPr>
          </a:lstStyle>
          <a:p>
            <a:r>
              <a:rPr lang="en-SG" dirty="0" smtClean="0"/>
              <a:t>Python</a:t>
            </a:r>
            <a:endParaRPr lang="en-SG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422"/>
            <a:ext cx="7886700" cy="6030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0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2E4E-2D3D-4400-A3D4-F3DD2578AB44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0828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4DFE3-8E62-48BF-BDF2-AC4841B760AF}" type="datetime1">
              <a:rPr lang="en-SG" smtClean="0"/>
              <a:t>3/11/2017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218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417-56D3-45AF-B4E6-E404FE9CE9E2}" type="datetime1">
              <a:rPr lang="en-SG" smtClean="0"/>
              <a:t>3/11/2017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981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8A83-9A5C-4E2F-AA3B-96F0367FFFB0}" type="datetime1">
              <a:rPr lang="en-SG" smtClean="0"/>
              <a:t>3/11/2017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9202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EFBEF-BAD7-44BB-944C-4EEDA5782B8B}" type="datetime1">
              <a:rPr lang="en-SG" smtClean="0"/>
              <a:t>3/11/2017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6204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054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724930"/>
            <a:ext cx="7886700" cy="9657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715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CFCD-90AF-43E3-816F-E3EA9F4D8C99}" type="datetime1">
              <a:rPr lang="en-SG" smtClean="0"/>
              <a:t>3/11/2017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2508" y="120177"/>
            <a:ext cx="88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A45A868-1959-4AFC-8B73-586BE1BEEA10}" type="slidenum">
              <a:rPr lang="en-SG" smtClean="0"/>
              <a:pPr/>
              <a:t>‹#›</a:t>
            </a:fld>
            <a:r>
              <a:rPr lang="en-SG" dirty="0" smtClean="0"/>
              <a:t>/50</a:t>
            </a:r>
            <a:endParaRPr lang="en-SG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73882" y="102684"/>
            <a:ext cx="34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Intro to Coding 2017</a:t>
            </a:r>
            <a:endParaRPr lang="en-SG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60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708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Code?</a:t>
            </a:r>
            <a:endParaRPr lang="en-SG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10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6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Real Code! Step-by-Step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Appetizer </a:t>
            </a:r>
          </a:p>
          <a:p>
            <a:pPr lvl="1"/>
            <a:r>
              <a:rPr lang="en-GB" dirty="0" smtClean="0"/>
              <a:t>Print “Hello World”</a:t>
            </a:r>
          </a:p>
          <a:p>
            <a:pPr lvl="1"/>
            <a:r>
              <a:rPr lang="en-GB" dirty="0" smtClean="0"/>
              <a:t>Explain concept of variables (</a:t>
            </a:r>
            <a:r>
              <a:rPr lang="en-GB" b="1" u="sng" dirty="0" smtClean="0"/>
              <a:t>containers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Create a string variable “name”</a:t>
            </a:r>
          </a:p>
          <a:p>
            <a:pPr lvl="1"/>
            <a:r>
              <a:rPr lang="en-GB" dirty="0" smtClean="0"/>
              <a:t>Print “Hello, my name is …”</a:t>
            </a:r>
          </a:p>
          <a:p>
            <a:r>
              <a:rPr lang="en-GB" dirty="0" smtClean="0"/>
              <a:t>Main Course</a:t>
            </a:r>
          </a:p>
          <a:p>
            <a:pPr lvl="1"/>
            <a:r>
              <a:rPr lang="en-GB" dirty="0" smtClean="0"/>
              <a:t>Try addition, multiplication, division, subtraction</a:t>
            </a:r>
          </a:p>
          <a:p>
            <a:pPr lvl="1"/>
            <a:r>
              <a:rPr lang="en-GB" dirty="0" smtClean="0"/>
              <a:t>QN: what is 1 + 1? </a:t>
            </a:r>
          </a:p>
          <a:p>
            <a:pPr lvl="1"/>
            <a:r>
              <a:rPr lang="en-GB" dirty="0" smtClean="0"/>
              <a:t>Concept of variable types. </a:t>
            </a:r>
            <a:r>
              <a:rPr lang="en-GB" dirty="0" err="1" smtClean="0"/>
              <a:t>Int</a:t>
            </a:r>
            <a:r>
              <a:rPr lang="en-GB" dirty="0" smtClean="0"/>
              <a:t>, string etc.</a:t>
            </a:r>
          </a:p>
          <a:p>
            <a:pPr lvl="1"/>
            <a:r>
              <a:rPr lang="en-GB" dirty="0" smtClean="0"/>
              <a:t>Concept of (IF .. THEN .. ELSE)</a:t>
            </a:r>
          </a:p>
          <a:p>
            <a:r>
              <a:rPr lang="en-GB" dirty="0" smtClean="0"/>
              <a:t>Dessert </a:t>
            </a:r>
          </a:p>
          <a:p>
            <a:pPr lvl="1"/>
            <a:r>
              <a:rPr lang="en-GB" dirty="0" smtClean="0"/>
              <a:t>Recap + Free-to-play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366823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Hey wait, isn’t this </a:t>
            </a:r>
            <a:r>
              <a:rPr lang="en-US" dirty="0"/>
              <a:t>f</a:t>
            </a:r>
            <a:r>
              <a:rPr lang="en-US" dirty="0" smtClean="0"/>
              <a:t>amiliar?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Excel Formulas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Describe outcome with expressions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Cell = IF(SUM(A:A) &gt; 1, SUM(A:A), “No”)</a:t>
            </a:r>
          </a:p>
          <a:p>
            <a:pPr marL="457200" lvl="1" indent="0">
              <a:buNone/>
            </a:pPr>
            <a:endParaRPr lang="en-S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Excel Worksheet Cells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SG" dirty="0" smtClean="0">
                <a:latin typeface="Arial" panose="020B0604020202020204" pitchFamily="34" charset="0"/>
                <a:cs typeface="Arial" panose="020B0604020202020204" pitchFamily="34" charset="0"/>
              </a:rPr>
              <a:t>Think of “Cells” like “Containers”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0404" y="3668092"/>
            <a:ext cx="7854946" cy="2872751"/>
            <a:chOff x="660404" y="3668092"/>
            <a:chExt cx="7854946" cy="2872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9711"/>
            <a:stretch/>
          </p:blipFill>
          <p:spPr>
            <a:xfrm>
              <a:off x="660404" y="3668092"/>
              <a:ext cx="7854946" cy="28727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46628" y="4919801"/>
              <a:ext cx="2215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B050"/>
                  </a:solidFill>
                </a:rPr>
                <a:t>I am an Excel Worksheet</a:t>
              </a:r>
              <a:endParaRPr lang="en-GB" sz="16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18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Design &gt;&gt; Code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Coding easy to learn (And, can be fun </a:t>
            </a:r>
            <a:r>
              <a:rPr lang="en-US" sz="3200" dirty="0" smtClean="0">
                <a:sym typeface="Wingdings" panose="05000000000000000000" pitchFamily="2" charset="2"/>
              </a:rPr>
              <a:t></a:t>
            </a:r>
            <a:r>
              <a:rPr lang="en-US" sz="3200" dirty="0" smtClean="0"/>
              <a:t>)</a:t>
            </a:r>
          </a:p>
          <a:p>
            <a:pPr lvl="1"/>
            <a:r>
              <a:rPr lang="en-US" sz="2800" dirty="0" smtClean="0"/>
              <a:t>Writing a recipes: EASY</a:t>
            </a:r>
          </a:p>
          <a:p>
            <a:pPr lvl="1"/>
            <a:r>
              <a:rPr lang="en-US" sz="2800" dirty="0" smtClean="0"/>
              <a:t>Creating a recipe: HARD</a:t>
            </a:r>
          </a:p>
          <a:p>
            <a:endParaRPr lang="en-US" sz="3200" dirty="0" smtClean="0"/>
          </a:p>
          <a:p>
            <a:r>
              <a:rPr lang="en-US" sz="3200" dirty="0" smtClean="0"/>
              <a:t>Given set of values: 5</a:t>
            </a:r>
            <a:r>
              <a:rPr lang="en-US" sz="3200" dirty="0"/>
              <a:t>, 9, 10, 4, 11, 3, 6</a:t>
            </a:r>
          </a:p>
          <a:p>
            <a:pPr lvl="1"/>
            <a:r>
              <a:rPr lang="en-US" sz="2800" dirty="0" smtClean="0"/>
              <a:t>Highest and lowest number?</a:t>
            </a:r>
          </a:p>
          <a:p>
            <a:pPr lvl="1"/>
            <a:r>
              <a:rPr lang="en-US" sz="2800" dirty="0" smtClean="0"/>
              <a:t>What’s your recipe</a:t>
            </a:r>
            <a:r>
              <a:rPr lang="en-US" sz="2800" dirty="0"/>
              <a:t>?</a:t>
            </a:r>
          </a:p>
          <a:p>
            <a:endParaRPr lang="en-US" sz="3200" dirty="0" smtClean="0"/>
          </a:p>
          <a:p>
            <a:r>
              <a:rPr lang="en-US" sz="3200" dirty="0" smtClean="0"/>
              <a:t>Don’t just translate your work procedures to code. </a:t>
            </a:r>
          </a:p>
          <a:p>
            <a:pPr lvl="1"/>
            <a:r>
              <a:rPr lang="en-US" dirty="0" smtClean="0"/>
              <a:t>Simplify and refine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</p:spTree>
    <p:extLst>
      <p:ext uri="{BB962C8B-B14F-4D97-AF65-F5344CB8AC3E}">
        <p14:creationId xmlns:p14="http://schemas.microsoft.com/office/powerpoint/2010/main" val="10413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Lunch-Break</a:t>
            </a:r>
            <a:endParaRPr lang="en-GB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12.30pm – 1.00pm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78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Wifi</a:t>
            </a:r>
            <a:r>
              <a:rPr lang="en-GB" dirty="0" smtClean="0"/>
              <a:t>-Access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0" y="847725"/>
            <a:ext cx="9144000" cy="5692775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SSID</a:t>
            </a:r>
            <a:endParaRPr lang="en-GB" sz="4400" dirty="0" smtClean="0">
              <a:solidFill>
                <a:schemeClr val="bg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6000" b="1" dirty="0" smtClean="0">
                <a:latin typeface="Arial Narrow" panose="020B0606020202030204" pitchFamily="34" charset="0"/>
              </a:rPr>
              <a:t>ISPVMF_RETREAT_2017</a:t>
            </a:r>
            <a:endParaRPr lang="en-GB" sz="5400" b="1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endParaRPr lang="en-GB" sz="5400" dirty="0" smtClean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GB" sz="4000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PASSWORD</a:t>
            </a:r>
          </a:p>
          <a:p>
            <a:pPr marL="0" indent="0" algn="ctr">
              <a:buNone/>
            </a:pPr>
            <a:r>
              <a:rPr lang="en-GB" sz="6600" b="1" dirty="0" smtClean="0">
                <a:latin typeface="Arial Narrow" panose="020B0606020202030204" pitchFamily="34" charset="0"/>
              </a:rPr>
              <a:t>ISPVMF_2017</a:t>
            </a:r>
            <a:endParaRPr lang="en-GB" sz="66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4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Install Telegram</a:t>
            </a:r>
            <a:endParaRPr lang="en-SG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1: Install Telegram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10" y="891310"/>
            <a:ext cx="2985711" cy="5307932"/>
          </a:xfrm>
          <a:prstGeom prst="rect">
            <a:avLst/>
          </a:prstGeom>
        </p:spPr>
      </p:pic>
      <p:pic>
        <p:nvPicPr>
          <p:cNvPr id="2052" name="Picture 4" descr="Image result for download from google and appst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5426348"/>
            <a:ext cx="2231979" cy="77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wnload from google and appsto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5" y="4631352"/>
            <a:ext cx="2238801" cy="6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le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3" r="18652"/>
          <a:stretch/>
        </p:blipFill>
        <p:spPr bwMode="auto">
          <a:xfrm>
            <a:off x="447101" y="1481851"/>
            <a:ext cx="2023885" cy="260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031377" y="891310"/>
            <a:ext cx="2985711" cy="5307932"/>
            <a:chOff x="3031377" y="891310"/>
            <a:chExt cx="2985711" cy="53079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77" y="891310"/>
              <a:ext cx="2985711" cy="5307932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061852" y="3909848"/>
              <a:ext cx="2908023" cy="19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062" name="Picture 14" descr="Image result for touch transparent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70531" y="5708400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063699"/>
            <a:ext cx="2985711" cy="53079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2: Register Account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902747" y="1063699"/>
            <a:ext cx="2985711" cy="5307932"/>
            <a:chOff x="5797643" y="1278472"/>
            <a:chExt cx="2985711" cy="53079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7643" y="1278472"/>
              <a:ext cx="2985711" cy="530793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77146" y="1917700"/>
              <a:ext cx="2244348" cy="317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00B0F0"/>
                  </a:solidFill>
                </a:rPr>
                <a:t>Your Phone Number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60698" y="1063699"/>
            <a:ext cx="2620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Register for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an account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Wait for an SMS passcode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Key in the passcode</a:t>
            </a:r>
          </a:p>
        </p:txBody>
      </p:sp>
    </p:spTree>
    <p:extLst>
      <p:ext uri="{BB962C8B-B14F-4D97-AF65-F5344CB8AC3E}">
        <p14:creationId xmlns:p14="http://schemas.microsoft.com/office/powerpoint/2010/main" val="11474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Install Telegram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3: Add @</a:t>
            </a:r>
            <a:r>
              <a:rPr lang="en-GB" dirty="0" err="1" smtClean="0"/>
              <a:t>ISPVMF_ReBot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39" y="1165589"/>
            <a:ext cx="2985711" cy="5307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8" y="1165589"/>
            <a:ext cx="2985711" cy="53079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0698" y="1063699"/>
            <a:ext cx="323414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Add a Chat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Search for </a:t>
            </a:r>
            <a:r>
              <a:rPr lang="en-GB" sz="2400" dirty="0">
                <a:solidFill>
                  <a:srgbClr val="00B0F0"/>
                </a:solidFill>
              </a:rPr>
              <a:t/>
            </a:r>
            <a:br>
              <a:rPr lang="en-GB" sz="2400" dirty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rgbClr val="00B0F0"/>
                </a:solidFill>
              </a:rPr>
              <a:t>Select </a:t>
            </a:r>
            <a:br>
              <a:rPr lang="en-GB" sz="2400" dirty="0" smtClean="0">
                <a:solidFill>
                  <a:srgbClr val="00B0F0"/>
                </a:solidFill>
              </a:rPr>
            </a:br>
            <a:r>
              <a:rPr lang="en-GB" sz="2400" dirty="0" smtClean="0">
                <a:solidFill>
                  <a:srgbClr val="00B0F0"/>
                </a:solidFill>
              </a:rPr>
              <a:t>@</a:t>
            </a:r>
            <a:r>
              <a:rPr lang="en-GB" sz="2400" dirty="0" err="1" smtClean="0">
                <a:solidFill>
                  <a:srgbClr val="00B0F0"/>
                </a:solidFill>
              </a:rPr>
              <a:t>ISPVMF_Rebot</a:t>
            </a:r>
            <a:endParaRPr lang="en-GB" sz="2400" dirty="0" smtClean="0">
              <a:solidFill>
                <a:srgbClr val="00B0F0"/>
              </a:solidFill>
            </a:endParaRPr>
          </a:p>
        </p:txBody>
      </p:sp>
      <p:pic>
        <p:nvPicPr>
          <p:cNvPr id="12" name="Picture 14" descr="Image result for touch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337" y="1518282"/>
            <a:ext cx="1499678" cy="9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Chatbot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Putting it Together For the First Time</a:t>
            </a:r>
            <a:endParaRPr lang="en-SG" dirty="0"/>
          </a:p>
        </p:txBody>
      </p:sp>
      <p:sp>
        <p:nvSpPr>
          <p:cNvPr id="2" name="TextBox 1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30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7" b="20699"/>
          <a:stretch/>
        </p:blipFill>
        <p:spPr>
          <a:xfrm>
            <a:off x="-1" y="567519"/>
            <a:ext cx="9123480" cy="39414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7" y="4729893"/>
            <a:ext cx="2501733" cy="1408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b="21222"/>
          <a:stretch/>
        </p:blipFill>
        <p:spPr>
          <a:xfrm>
            <a:off x="5961396" y="4869491"/>
            <a:ext cx="2765619" cy="1568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11" y="4934807"/>
            <a:ext cx="3027374" cy="1303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1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GB" dirty="0" err="1" smtClean="0"/>
              <a:t>upyter</a:t>
            </a:r>
            <a:r>
              <a:rPr lang="en-GB" dirty="0" smtClean="0"/>
              <a:t>: Integrated Python Editor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02 </a:t>
            </a:r>
            <a:r>
              <a:rPr lang="en-SG" dirty="0" err="1" smtClean="0"/>
              <a:t>Chatbot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45" y="786946"/>
            <a:ext cx="7877996" cy="6071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669" y="2172638"/>
            <a:ext cx="65442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 is integrated </a:t>
            </a: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with @</a:t>
            </a:r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</a:rPr>
              <a:t>ISPVMF_ReBot</a:t>
            </a:r>
            <a:r>
              <a:rPr lang="en-GB" sz="5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GB" sz="5400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</a:rPr>
              <a:t>on Telegram</a:t>
            </a:r>
            <a:endParaRPr lang="en-GB" sz="5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43" y="5080000"/>
            <a:ext cx="6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Next, lets see how your code changes on </a:t>
            </a:r>
            <a:r>
              <a:rPr lang="en-GB" sz="2000" dirty="0" err="1" smtClean="0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ctr"/>
            <a:r>
              <a:rPr lang="en-GB" sz="2000" dirty="0" smtClean="0">
                <a:solidFill>
                  <a:schemeClr val="bg1">
                    <a:lumMod val="65000"/>
                  </a:schemeClr>
                </a:solidFill>
              </a:rPr>
              <a:t>appear magically on your mobile phone</a:t>
            </a:r>
          </a:p>
        </p:txBody>
      </p:sp>
    </p:spTree>
    <p:extLst>
      <p:ext uri="{BB962C8B-B14F-4D97-AF65-F5344CB8AC3E}">
        <p14:creationId xmlns:p14="http://schemas.microsoft.com/office/powerpoint/2010/main" val="10481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Let the Magic Happen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76926"/>
            <a:ext cx="7886700" cy="5692945"/>
          </a:xfrm>
        </p:spPr>
        <p:txBody>
          <a:bodyPr>
            <a:normAutofit/>
          </a:bodyPr>
          <a:lstStyle/>
          <a:p>
            <a:r>
              <a:rPr lang="en-GB" dirty="0" smtClean="0"/>
              <a:t>Appetizer</a:t>
            </a:r>
          </a:p>
          <a:p>
            <a:pPr lvl="1"/>
            <a:r>
              <a:rPr lang="en-GB" dirty="0" smtClean="0"/>
              <a:t>Return “Hello World”</a:t>
            </a:r>
          </a:p>
          <a:p>
            <a:pPr lvl="1"/>
            <a:r>
              <a:rPr lang="en-GB" dirty="0" smtClean="0"/>
              <a:t>Return “Your Name”</a:t>
            </a:r>
          </a:p>
          <a:p>
            <a:r>
              <a:rPr lang="en-GB" sz="3200" dirty="0" smtClean="0"/>
              <a:t>Main Course</a:t>
            </a:r>
          </a:p>
          <a:p>
            <a:pPr lvl="1"/>
            <a:r>
              <a:rPr lang="en-GB" dirty="0" smtClean="0"/>
              <a:t>Lets make our chat bot smarter.</a:t>
            </a:r>
          </a:p>
          <a:p>
            <a:pPr lvl="1"/>
            <a:r>
              <a:rPr lang="en-GB" dirty="0" smtClean="0"/>
              <a:t>Return Sum (1 + 1)</a:t>
            </a:r>
          </a:p>
          <a:p>
            <a:pPr lvl="1"/>
            <a:r>
              <a:rPr lang="en-GB" dirty="0" smtClean="0"/>
              <a:t>Return (IF .. THEN .. ELSE)</a:t>
            </a:r>
          </a:p>
          <a:p>
            <a:r>
              <a:rPr lang="en-GB" sz="3200" dirty="0" smtClean="0"/>
              <a:t>Dessert</a:t>
            </a:r>
            <a:endParaRPr lang="en-GB" sz="3200" dirty="0"/>
          </a:p>
          <a:p>
            <a:pPr lvl="1"/>
            <a:r>
              <a:rPr lang="en-GB" dirty="0" smtClean="0"/>
              <a:t>Return random results. </a:t>
            </a:r>
          </a:p>
          <a:p>
            <a:pPr lvl="1"/>
            <a:r>
              <a:rPr lang="en-GB" dirty="0"/>
              <a:t>What is the day today?</a:t>
            </a:r>
          </a:p>
          <a:p>
            <a:pPr lvl="1"/>
            <a:r>
              <a:rPr lang="en-GB" dirty="0"/>
              <a:t>What is your name?</a:t>
            </a:r>
          </a:p>
          <a:p>
            <a:pPr lvl="1"/>
            <a:r>
              <a:rPr lang="en-GB" dirty="0"/>
              <a:t>I am bored?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</a:t>
            </a:r>
            <a:r>
              <a:rPr lang="en-SG" dirty="0" err="1"/>
              <a:t>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285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Webscrapping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Scrapping Data From HTML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60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15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HTML is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building block of websites.</a:t>
            </a:r>
          </a:p>
          <a:p>
            <a:pPr lvl="1"/>
            <a:r>
              <a:rPr lang="en-GB" dirty="0" smtClean="0"/>
              <a:t>Source code of the Web</a:t>
            </a:r>
            <a:endParaRPr lang="en-GB" sz="3200" dirty="0" smtClean="0"/>
          </a:p>
          <a:p>
            <a:r>
              <a:rPr lang="en-GB" sz="3200" dirty="0" smtClean="0"/>
              <a:t>Concept of Element Tags</a:t>
            </a:r>
          </a:p>
          <a:p>
            <a:pPr lvl="1"/>
            <a:r>
              <a:rPr lang="en-GB" dirty="0" smtClean="0"/>
              <a:t>Opening tags &lt;HTML&gt;, &lt;P&gt;, &lt;SPAN&gt;</a:t>
            </a:r>
          </a:p>
          <a:p>
            <a:pPr lvl="1"/>
            <a:r>
              <a:rPr lang="en-GB" dirty="0" smtClean="0"/>
              <a:t>Closing tags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HTML&gt;,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P&gt;, &lt;</a:t>
            </a:r>
            <a:r>
              <a:rPr lang="en-GB" b="1" dirty="0" smtClean="0">
                <a:solidFill>
                  <a:srgbClr val="00B050"/>
                </a:solidFill>
              </a:rPr>
              <a:t>/</a:t>
            </a:r>
            <a:r>
              <a:rPr lang="en-GB" dirty="0" smtClean="0"/>
              <a:t>SPAN&gt;</a:t>
            </a:r>
          </a:p>
          <a:p>
            <a:r>
              <a:rPr lang="en-GB" sz="3200" dirty="0" smtClean="0"/>
              <a:t>Let’s see how to scrap data from HTML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03 </a:t>
            </a:r>
            <a:r>
              <a:rPr lang="en-GB" dirty="0" err="1" smtClean="0"/>
              <a:t>Webscrapping</a:t>
            </a:r>
            <a:endParaRPr lang="en-GB" dirty="0"/>
          </a:p>
        </p:txBody>
      </p:sp>
      <p:pic>
        <p:nvPicPr>
          <p:cNvPr id="6146" name="Picture 2" descr="Image result for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105" y="4297266"/>
            <a:ext cx="2243577" cy="22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72854" y="4394570"/>
            <a:ext cx="114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</a:rPr>
              <a:t>HTML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Word Doc vs HTML Doc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47057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050971" y="2939143"/>
            <a:ext cx="2612572" cy="1589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692" y="982014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Word Document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941122" y="982013"/>
            <a:ext cx="1769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 Document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92" y="1611847"/>
            <a:ext cx="3469004" cy="4818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22" y="1611847"/>
            <a:ext cx="3430590" cy="481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 Doc vs HTML Doc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071103"/>
            <a:ext cx="78867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sz="3600" dirty="0" smtClean="0">
                <a:solidFill>
                  <a:schemeClr val="tx1"/>
                </a:solidFill>
              </a:rPr>
              <a:t>Hey! HTML is just made up of TAGs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92435" y="2007478"/>
            <a:ext cx="884889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&lt;html&gt;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 &lt;body&gt;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&lt;p&gt;</a:t>
            </a:r>
            <a:r>
              <a:rPr lang="en-GB" sz="2800" dirty="0">
                <a:latin typeface="Arial Narrow" panose="020B0606020202030204" pitchFamily="34" charset="0"/>
              </a:rPr>
              <a:t>Hello world!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&lt;p&gt;&lt;strong&gt;</a:t>
            </a:r>
            <a:r>
              <a:rPr lang="en-GB" sz="2800" dirty="0">
                <a:latin typeface="Arial Narrow" panose="020B0606020202030204" pitchFamily="34" charset="0"/>
              </a:rPr>
              <a:t>I AM BOLD!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&lt;/strong&gt;&lt;/p&gt;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 &lt;p&gt;&lt;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</a:t>
            </a:r>
            <a:r>
              <a:rPr lang="en-GB" sz="2800" dirty="0">
                <a:latin typeface="Arial Narrow" panose="020B0606020202030204" pitchFamily="34" charset="0"/>
              </a:rPr>
              <a:t>Sexy Italicized Words!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i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&lt;p&gt;&lt;font 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800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=“#00FF00”&gt;</a:t>
            </a:r>
            <a:r>
              <a:rPr lang="en-GB" sz="2800" dirty="0">
                <a:latin typeface="Arial Narrow" panose="020B0606020202030204" pitchFamily="34" charset="0"/>
              </a:rPr>
              <a:t>Green is the new black!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</a:t>
            </a:r>
            <a:r>
              <a:rPr lang="en-GB" sz="2800" dirty="0" err="1">
                <a:solidFill>
                  <a:srgbClr val="00B050"/>
                </a:solidFill>
                <a:latin typeface="Arial Narrow" panose="020B0606020202030204" pitchFamily="34" charset="0"/>
              </a:rPr>
              <a:t>color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&gt;&lt;/p&gt;</a:t>
            </a:r>
          </a:p>
          <a:p>
            <a:r>
              <a:rPr lang="en-GB" sz="2800" dirty="0">
                <a:latin typeface="Arial Narrow" panose="020B0606020202030204" pitchFamily="34" charset="0"/>
              </a:rPr>
              <a:t>  </a:t>
            </a:r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&lt;/body&gt;</a:t>
            </a:r>
          </a:p>
          <a:p>
            <a:r>
              <a:rPr lang="en-GB" sz="2800" dirty="0">
                <a:solidFill>
                  <a:srgbClr val="00B050"/>
                </a:solidFill>
                <a:latin typeface="Arial Narrow" panose="020B0606020202030204" pitchFamily="34" charset="0"/>
              </a:rPr>
              <a:t>&lt;/html&gt;</a:t>
            </a:r>
          </a:p>
          <a:p>
            <a:endParaRPr lang="en-GB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5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3271461" y="3362597"/>
            <a:ext cx="2453639" cy="2453640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271460" y="3362598"/>
            <a:ext cx="2453640" cy="2453639"/>
          </a:xfrm>
          <a:prstGeom prst="line">
            <a:avLst/>
          </a:prstGeom>
          <a:ln w="76200" cap="rnd">
            <a:solidFill>
              <a:srgbClr val="00B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Think of Tags as Containers</a:t>
            </a:r>
            <a:endParaRPr lang="en-GB" dirty="0"/>
          </a:p>
        </p:txBody>
      </p:sp>
      <p:grpSp>
        <p:nvGrpSpPr>
          <p:cNvPr id="10" name="Group 9"/>
          <p:cNvGrpSpPr/>
          <p:nvPr/>
        </p:nvGrpSpPr>
        <p:grpSpPr>
          <a:xfrm>
            <a:off x="1920186" y="3664060"/>
            <a:ext cx="941949" cy="1883899"/>
            <a:chOff x="1418896" y="1681654"/>
            <a:chExt cx="536028" cy="1072056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 rot="10800000">
            <a:off x="6008894" y="3645588"/>
            <a:ext cx="941949" cy="1883899"/>
            <a:chOff x="1418896" y="1681654"/>
            <a:chExt cx="536028" cy="1072056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418896" y="2217682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1418896" y="1681654"/>
              <a:ext cx="536028" cy="536028"/>
            </a:xfrm>
            <a:prstGeom prst="line">
              <a:avLst/>
            </a:prstGeom>
            <a:ln w="76200" cap="rnd">
              <a:solidFill>
                <a:srgbClr val="00B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794408" y="1417464"/>
            <a:ext cx="278185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Think of 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HTML TAG</a:t>
            </a:r>
            <a:endParaRPr lang="en-GB" sz="4800" dirty="0"/>
          </a:p>
        </p:txBody>
      </p:sp>
      <p:sp>
        <p:nvSpPr>
          <p:cNvPr id="61" name="TextBox 60"/>
          <p:cNvSpPr txBox="1"/>
          <p:nvPr/>
        </p:nvSpPr>
        <p:spPr>
          <a:xfrm>
            <a:off x="5048067" y="1417464"/>
            <a:ext cx="310956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>
                    <a:lumMod val="65000"/>
                  </a:schemeClr>
                </a:solidFill>
              </a:rPr>
              <a:t>As a</a:t>
            </a:r>
            <a:endParaRPr lang="en-GB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sz="4800" dirty="0" smtClean="0"/>
              <a:t>CONTAINER</a:t>
            </a:r>
            <a:endParaRPr lang="en-GB" sz="4800" dirty="0"/>
          </a:p>
        </p:txBody>
      </p:sp>
      <p:sp>
        <p:nvSpPr>
          <p:cNvPr id="62" name="TextBox 61"/>
          <p:cNvSpPr txBox="1"/>
          <p:nvPr/>
        </p:nvSpPr>
        <p:spPr>
          <a:xfrm>
            <a:off x="2831862" y="3904351"/>
            <a:ext cx="3332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>
                    <a:lumMod val="50000"/>
                  </a:schemeClr>
                </a:solidFill>
              </a:rPr>
              <a:t>I AM A VALUE</a:t>
            </a:r>
            <a:endParaRPr lang="en-GB" sz="7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1.66667E-6 -0.09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06007 -0.1430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3" y="-71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-0.0724 0.04792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238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many types of HTML tags…</a:t>
            </a:r>
            <a:endParaRPr lang="en-GB" dirty="0"/>
          </a:p>
        </p:txBody>
      </p:sp>
      <p:pic>
        <p:nvPicPr>
          <p:cNvPr id="4" name="Picture 3" descr="Image result for html tag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0"/>
          <a:stretch/>
        </p:blipFill>
        <p:spPr bwMode="auto">
          <a:xfrm>
            <a:off x="76200" y="769257"/>
            <a:ext cx="9067800" cy="60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" y="3811012"/>
            <a:ext cx="2857500" cy="304698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For</a:t>
            </a:r>
          </a:p>
          <a:p>
            <a:r>
              <a:rPr lang="en-GB" sz="4800" b="1" dirty="0" smtClean="0">
                <a:solidFill>
                  <a:srgbClr val="00B050"/>
                </a:solidFill>
                <a:latin typeface="Arial Narrow" panose="020B0606020202030204" pitchFamily="34" charset="0"/>
              </a:rPr>
              <a:t>Illustration Purposes Only</a:t>
            </a:r>
            <a:endParaRPr lang="en-GB" sz="4800" b="1" dirty="0">
              <a:solidFill>
                <a:srgbClr val="00B05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20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3" t="10786" r="11897" b="494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65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3" y="3351402"/>
            <a:ext cx="1414615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CLASS=“Red”&gt;</a:t>
            </a:r>
          </a:p>
          <a:p>
            <a:r>
              <a:rPr lang="en-GB" sz="1350" dirty="0">
                <a:solidFill>
                  <a:srgbClr val="FF0000"/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667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CLASS=“Red”&gt;</a:t>
            </a:r>
            <a:r>
              <a:rPr lang="en-GB" sz="1350" dirty="0" smtClean="0">
                <a:solidFill>
                  <a:srgbClr val="FF0000"/>
                </a:solidFill>
              </a:rPr>
              <a:t>Hello </a:t>
            </a:r>
            <a:r>
              <a:rPr lang="en-GB" sz="1350" dirty="0">
                <a:solidFill>
                  <a:srgbClr val="FF0000"/>
                </a:solidFill>
              </a:rPr>
              <a:t>World</a:t>
            </a:r>
            <a:r>
              <a:rPr lang="en-GB" sz="1350" dirty="0" smtClean="0">
                <a:solidFill>
                  <a:srgbClr val="FF0000"/>
                </a:solidFill>
              </a:rPr>
              <a:t>!</a:t>
            </a: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RAW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CODE 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7025522" y="3782774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667001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main components used to build basic websites.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(HTML)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NESTED CONTAINER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7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Hands 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576" y="5848640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span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</a:t>
            </a:r>
            <a:r>
              <a:rPr lang="en-GB" sz="2800" dirty="0" smtClean="0"/>
              <a:t>“target"}).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" y="923689"/>
            <a:ext cx="9090132" cy="46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 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585" y="106680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1: Import libraries </a:t>
            </a:r>
          </a:p>
          <a:p>
            <a:r>
              <a:rPr lang="en-GB" sz="1200" dirty="0" smtClean="0"/>
              <a:t>Coders in the community can create libraries of commonly used features. These templates are pre-defined and can help us simplify and reuse code.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6585" y="218714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2: What is the document filename? </a:t>
            </a:r>
            <a:br>
              <a:rPr lang="en-GB" sz="2000" dirty="0" smtClean="0"/>
            </a:br>
            <a:r>
              <a:rPr lang="en-GB" sz="1200" dirty="0" err="1" smtClean="0"/>
              <a:t>Eg</a:t>
            </a:r>
            <a:r>
              <a:rPr lang="en-GB" sz="1200" dirty="0" smtClean="0"/>
              <a:t>. “Quarterly reporting.doc”, “Mydocument.html”, “http://rebot.chat/index.html”</a:t>
            </a:r>
            <a:endParaRPr lang="en-GB" sz="1200" dirty="0"/>
          </a:p>
        </p:txBody>
      </p:sp>
      <p:sp>
        <p:nvSpPr>
          <p:cNvPr id="12" name="Rectangle 11"/>
          <p:cNvSpPr/>
          <p:nvPr/>
        </p:nvSpPr>
        <p:spPr>
          <a:xfrm>
            <a:off x="726586" y="330748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 3: Get the raw content within the document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6586" y="442782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4: Format the content into a readable format</a:t>
            </a:r>
            <a:endParaRPr lang="en-GB" sz="2000" dirty="0"/>
          </a:p>
        </p:txBody>
      </p:sp>
      <p:sp>
        <p:nvSpPr>
          <p:cNvPr id="14" name="Rectangle 13"/>
          <p:cNvSpPr/>
          <p:nvPr/>
        </p:nvSpPr>
        <p:spPr>
          <a:xfrm>
            <a:off x="726585" y="5548160"/>
            <a:ext cx="7839479" cy="896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 smtClean="0"/>
              <a:t>Step 5: Find the data-point we need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599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Often, its not so easy..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1" y="1464215"/>
            <a:ext cx="9112481" cy="5393785"/>
          </a:xfrm>
          <a:prstGeom prst="rect">
            <a:avLst/>
          </a:prstGeom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23651" y="753105"/>
            <a:ext cx="9112480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600" dirty="0" smtClean="0"/>
              <a:t>Example: HTML code behind Yahoo.com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418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111"/>
            <a:ext cx="9144000" cy="623789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Often, its not so easy..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03058"/>
            <a:ext cx="9143999" cy="14359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3600" dirty="0" smtClean="0"/>
              <a:t>HOW TO FIND A CONTAINER LIKE DAT?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06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 smtClean="0"/>
              <a:t>Nesting of Data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509202" y="1624481"/>
            <a:ext cx="3557055" cy="4932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Country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2433" y="2459254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City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5903" y="3314619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Town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3627" y="3932105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Street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90384" y="1624480"/>
            <a:ext cx="3557055" cy="4914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Html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23615" y="2440927"/>
            <a:ext cx="3049355" cy="36014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Body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77085" y="3296292"/>
            <a:ext cx="2490272" cy="22623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000" dirty="0" smtClean="0">
                <a:solidFill>
                  <a:schemeClr val="tx1"/>
                </a:solidFill>
              </a:rPr>
              <a:t>Table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4809" y="3913778"/>
            <a:ext cx="1946677" cy="13479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TD (Table Data)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40547" y="4483690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Block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26972" y="4483689"/>
            <a:ext cx="1502349" cy="48770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altLang="zh-CN" sz="2000" dirty="0" smtClean="0">
                <a:solidFill>
                  <a:schemeClr val="tx1"/>
                </a:solidFill>
              </a:rPr>
              <a:t>Span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9202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Geography</a:t>
            </a:r>
            <a:endParaRPr lang="en-GB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4790384" y="699483"/>
            <a:ext cx="35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/>
              <a:t>Websites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5291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03 </a:t>
            </a:r>
            <a:r>
              <a:rPr lang="en-GB" dirty="0" err="1"/>
              <a:t>Webscrapping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/>
              <a:t>Nesting of </a:t>
            </a:r>
            <a:r>
              <a:rPr lang="en-GB" altLang="zh-CN" dirty="0" smtClean="0"/>
              <a:t>Data: Example Yahoo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056"/>
            <a:ext cx="9195608" cy="6254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2217779"/>
            <a:ext cx="3878316" cy="85124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083" y="2291255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18" y="2674883"/>
            <a:ext cx="2406869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77" y="3599890"/>
            <a:ext cx="3379075" cy="22543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83" y="4172607"/>
            <a:ext cx="1618593" cy="2837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4986" y="4248806"/>
            <a:ext cx="793531" cy="1313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GB" sz="2000" dirty="0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3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Challenge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 smtClean="0"/>
              <a:t>Scrapping Real Data from Websites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90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236746" y="1828996"/>
            <a:ext cx="2527394" cy="376101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&lt;HTML&gt;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&lt;/HTML&gt;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16077" y="2612807"/>
            <a:ext cx="2163007" cy="214151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&lt;BODY&gt;</a:t>
            </a: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>
              <a:solidFill>
                <a:srgbClr val="00B050"/>
              </a:solidFill>
            </a:endParaRPr>
          </a:p>
          <a:p>
            <a:r>
              <a:rPr lang="en-GB" sz="1350" dirty="0">
                <a:solidFill>
                  <a:srgbClr val="00B050"/>
                </a:solidFill>
              </a:rPr>
              <a:t>&lt;/BODY&gt;</a:t>
            </a:r>
          </a:p>
          <a:p>
            <a:pPr algn="ctr"/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583" y="3351402"/>
            <a:ext cx="1414615" cy="6844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P CLASS=“Red”&gt;</a:t>
            </a:r>
          </a:p>
          <a:p>
            <a:r>
              <a:rPr lang="en-GB" sz="1350" dirty="0">
                <a:solidFill>
                  <a:srgbClr val="FF0000"/>
                </a:solidFill>
              </a:rPr>
              <a:t>Hello World!</a:t>
            </a:r>
          </a:p>
          <a:p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42394" y="1834439"/>
            <a:ext cx="2667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00B050"/>
                </a:solidFill>
              </a:rPr>
              <a:t>&lt;HTML</a:t>
            </a:r>
            <a:r>
              <a:rPr lang="en-GB" sz="1350" dirty="0" smtClean="0">
                <a:solidFill>
                  <a:srgbClr val="00B050"/>
                </a:solidFill>
              </a:rPr>
              <a:t>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&lt;P CLASS=“Red”&gt;</a:t>
            </a:r>
            <a:r>
              <a:rPr lang="en-GB" sz="1350" dirty="0" smtClean="0">
                <a:solidFill>
                  <a:srgbClr val="FF0000"/>
                </a:solidFill>
              </a:rPr>
              <a:t>Hello </a:t>
            </a:r>
            <a:r>
              <a:rPr lang="en-GB" sz="1350" dirty="0">
                <a:solidFill>
                  <a:srgbClr val="FF0000"/>
                </a:solidFill>
              </a:rPr>
              <a:t>World</a:t>
            </a:r>
            <a:r>
              <a:rPr lang="en-GB" sz="1350" dirty="0" smtClean="0">
                <a:solidFill>
                  <a:srgbClr val="FF0000"/>
                </a:solidFill>
              </a:rPr>
              <a:t>!</a:t>
            </a:r>
            <a:r>
              <a:rPr lang="en-GB" sz="1350" dirty="0" smtClean="0">
                <a:solidFill>
                  <a:srgbClr val="00B050"/>
                </a:solidFill>
              </a:rPr>
              <a:t>&lt;/P&gt;</a:t>
            </a:r>
            <a:endParaRPr lang="en-GB" sz="1350" dirty="0">
              <a:solidFill>
                <a:srgbClr val="00B050"/>
              </a:solidFill>
            </a:endParaRP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BODY&gt;</a:t>
            </a:r>
          </a:p>
          <a:p>
            <a:endParaRPr lang="en-GB" sz="1350" dirty="0" smtClean="0">
              <a:solidFill>
                <a:srgbClr val="00B050"/>
              </a:solidFill>
            </a:endParaRPr>
          </a:p>
          <a:p>
            <a:r>
              <a:rPr lang="en-GB" sz="1350" dirty="0" smtClean="0">
                <a:solidFill>
                  <a:srgbClr val="00B050"/>
                </a:solidFill>
              </a:rPr>
              <a:t>&lt;/</a:t>
            </a:r>
            <a:r>
              <a:rPr lang="en-GB" sz="1350" dirty="0">
                <a:solidFill>
                  <a:srgbClr val="00B050"/>
                </a:solidFill>
              </a:rPr>
              <a:t>HTML&gt;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945398" y="1085494"/>
            <a:ext cx="2667000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RAW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36746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/>
              <a:t>CODE BLOCKS</a:t>
            </a:r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- Code Visualization</a:t>
            </a:r>
            <a:endParaRPr lang="en-GB" dirty="0"/>
          </a:p>
        </p:txBody>
      </p:sp>
      <p:sp>
        <p:nvSpPr>
          <p:cNvPr id="32" name="Down Arrow 31"/>
          <p:cNvSpPr/>
          <p:nvPr/>
        </p:nvSpPr>
        <p:spPr>
          <a:xfrm rot="10800000">
            <a:off x="7025522" y="3782774"/>
            <a:ext cx="500743" cy="457200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3" name="TextBox 32"/>
          <p:cNvSpPr txBox="1"/>
          <p:nvPr/>
        </p:nvSpPr>
        <p:spPr>
          <a:xfrm>
            <a:off x="5962959" y="4416321"/>
            <a:ext cx="2667001" cy="156966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These </a:t>
            </a:r>
            <a:r>
              <a:rPr lang="en-GB" sz="1600" dirty="0" smtClean="0">
                <a:solidFill>
                  <a:schemeClr val="bg1"/>
                </a:solidFill>
              </a:rPr>
              <a:t>values are enclosed in tags  (think containers).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They are the main components used to build basic websites.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2117" y="1804504"/>
            <a:ext cx="2520025" cy="37610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(HTML)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07629" y="2588314"/>
            <a:ext cx="2160341" cy="2141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(BODY)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6238" y="3326908"/>
            <a:ext cx="1414615" cy="684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1350" dirty="0">
                <a:solidFill>
                  <a:srgbClr val="00B050"/>
                </a:solidFill>
              </a:rPr>
              <a:t>Container </a:t>
            </a:r>
            <a:r>
              <a:rPr lang="en-GB" sz="1350" dirty="0" smtClean="0">
                <a:solidFill>
                  <a:srgbClr val="00B050"/>
                </a:solidFill>
              </a:rPr>
              <a:t>(P)</a:t>
            </a:r>
            <a:endParaRPr lang="en-GB" sz="1350" dirty="0">
              <a:solidFill>
                <a:srgbClr val="00B05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29848" y="1086048"/>
            <a:ext cx="2527394" cy="62716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smtClean="0"/>
              <a:t>NESTED CONTAINER</a:t>
            </a:r>
            <a:endParaRPr lang="en-GB" sz="1350" b="1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7487" y="120177"/>
            <a:ext cx="1912134" cy="365125"/>
          </a:xfrm>
        </p:spPr>
        <p:txBody>
          <a:bodyPr/>
          <a:lstStyle/>
          <a:p>
            <a:r>
              <a:rPr lang="en-GB" dirty="0" smtClean="0"/>
              <a:t>04 Challenge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6576" y="6130363"/>
            <a:ext cx="9137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/>
              <a:t>data = </a:t>
            </a:r>
            <a:r>
              <a:rPr lang="en-GB" sz="2800" dirty="0" err="1"/>
              <a:t>readable.find</a:t>
            </a:r>
            <a:r>
              <a:rPr lang="en-GB" sz="2800" dirty="0" smtClean="0"/>
              <a:t>(“</a:t>
            </a:r>
            <a:r>
              <a:rPr lang="en-GB" sz="2800" dirty="0" smtClean="0">
                <a:solidFill>
                  <a:srgbClr val="00B050"/>
                </a:solidFill>
              </a:rPr>
              <a:t>span</a:t>
            </a:r>
            <a:r>
              <a:rPr lang="en-GB" sz="2800" dirty="0" smtClean="0"/>
              <a:t>", {"</a:t>
            </a:r>
            <a:r>
              <a:rPr lang="en-GB" sz="2800" dirty="0">
                <a:solidFill>
                  <a:srgbClr val="FF0000"/>
                </a:solidFill>
              </a:rPr>
              <a:t>class</a:t>
            </a:r>
            <a:r>
              <a:rPr lang="en-GB" sz="2800" dirty="0"/>
              <a:t>": </a:t>
            </a:r>
            <a:r>
              <a:rPr lang="en-GB" sz="2800" dirty="0" smtClean="0"/>
              <a:t>“target"}).</a:t>
            </a:r>
            <a:r>
              <a:rPr lang="en-GB" sz="2800" dirty="0" err="1"/>
              <a:t>getText</a:t>
            </a:r>
            <a:r>
              <a:rPr lang="en-GB" sz="2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8624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 smtClean="0"/>
              <a:t>Stop. Think of Logical Blocks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4000" dirty="0" smtClean="0"/>
              <a:t>Let’s get a computer to do things.</a:t>
            </a:r>
          </a:p>
          <a:p>
            <a:pPr marL="0" indent="0">
              <a:buNone/>
            </a:pPr>
            <a:r>
              <a:rPr lang="en-SG" sz="4400" dirty="0" smtClean="0"/>
              <a:t>But,</a:t>
            </a:r>
          </a:p>
          <a:p>
            <a:r>
              <a:rPr lang="en-SG" dirty="0" smtClean="0"/>
              <a:t>The machine is a fast worker but very stupid</a:t>
            </a:r>
          </a:p>
          <a:p>
            <a:pPr lvl="1"/>
            <a:r>
              <a:rPr lang="en-SG" dirty="0" smtClean="0"/>
              <a:t>“Please, make me a sandwich!”</a:t>
            </a:r>
          </a:p>
          <a:p>
            <a:pPr lvl="1"/>
            <a:r>
              <a:rPr lang="en-SG" dirty="0" smtClean="0"/>
              <a:t>Will this work?</a:t>
            </a:r>
          </a:p>
          <a:p>
            <a:pPr marL="685800" lvl="2" indent="0">
              <a:buNone/>
            </a:pPr>
            <a:r>
              <a:rPr lang="en-SG" dirty="0"/>
              <a:t>	</a:t>
            </a:r>
            <a:r>
              <a:rPr lang="en-SG" dirty="0" smtClean="0"/>
              <a:t>Step 1: Take a slice of bread, put it on the board</a:t>
            </a:r>
          </a:p>
          <a:p>
            <a:pPr marL="685800" lvl="2" indent="0">
              <a:buNone/>
            </a:pPr>
            <a:r>
              <a:rPr lang="en-SG" dirty="0" smtClean="0"/>
              <a:t>	Step 2: Apply a 1mm layer of butter on the bread</a:t>
            </a:r>
          </a:p>
          <a:p>
            <a:pPr marL="685800" lvl="2" indent="0">
              <a:buNone/>
            </a:pPr>
            <a:r>
              <a:rPr lang="en-SG" dirty="0" smtClean="0"/>
              <a:t>	Step 3: Take a slice of ham, put it on the bread</a:t>
            </a:r>
          </a:p>
          <a:p>
            <a:pPr lvl="1"/>
            <a:r>
              <a:rPr lang="en-SG" dirty="0" smtClean="0"/>
              <a:t>Probably closer to this,</a:t>
            </a:r>
          </a:p>
          <a:p>
            <a:pPr marL="685800" lvl="2" indent="0">
              <a:buNone/>
            </a:pPr>
            <a:r>
              <a:rPr lang="en-SG" dirty="0" smtClean="0"/>
              <a:t>	Step 1: Move arm to coordinates (49, 50, 0) with power 1W</a:t>
            </a:r>
          </a:p>
          <a:p>
            <a:pPr marL="685800" lvl="2" indent="0">
              <a:buNone/>
            </a:pPr>
            <a:r>
              <a:rPr lang="en-SG" dirty="0" smtClean="0"/>
              <a:t>	Step 2: Move arm down to (49, 50, -40) with power 1W</a:t>
            </a:r>
          </a:p>
          <a:p>
            <a:pPr marL="685800" lvl="2" indent="0">
              <a:buNone/>
            </a:pPr>
            <a:r>
              <a:rPr lang="en-SG" dirty="0" smtClean="0"/>
              <a:t>	Step 3: Tighten fingers with power 2W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41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1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936625"/>
            <a:ext cx="36004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B050"/>
                </a:solidFill>
              </a:rPr>
              <a:t>&lt;h1 </a:t>
            </a:r>
            <a:endParaRPr lang="en-GB" sz="2800" dirty="0" smtClean="0">
              <a:solidFill>
                <a:srgbClr val="00B050"/>
              </a:solidFill>
            </a:endParaRPr>
          </a:p>
          <a:p>
            <a:r>
              <a:rPr lang="en-GB" sz="2800" dirty="0" smtClean="0">
                <a:solidFill>
                  <a:srgbClr val="FF0000"/>
                </a:solidFill>
              </a:rPr>
              <a:t>class</a:t>
            </a:r>
            <a:r>
              <a:rPr lang="en-GB" sz="2800" dirty="0"/>
              <a:t>="D(</a:t>
            </a:r>
            <a:r>
              <a:rPr lang="en-GB" sz="2800" dirty="0" err="1"/>
              <a:t>ib</a:t>
            </a:r>
            <a:r>
              <a:rPr lang="en-GB" sz="2800" dirty="0"/>
              <a:t>) </a:t>
            </a:r>
            <a:r>
              <a:rPr lang="en-GB" sz="2800" dirty="0" err="1"/>
              <a:t>Fz</a:t>
            </a:r>
            <a:r>
              <a:rPr lang="en-GB" sz="2800" dirty="0"/>
              <a:t>(18px)" </a:t>
            </a:r>
            <a:endParaRPr lang="en-GB" sz="2800" dirty="0" smtClean="0"/>
          </a:p>
          <a:p>
            <a:r>
              <a:rPr lang="en-GB" sz="2800" dirty="0" smtClean="0">
                <a:solidFill>
                  <a:srgbClr val="FF0000"/>
                </a:solidFill>
              </a:rPr>
              <a:t>data-</a:t>
            </a:r>
            <a:r>
              <a:rPr lang="en-GB" sz="2800" dirty="0" err="1" smtClean="0">
                <a:solidFill>
                  <a:srgbClr val="FF0000"/>
                </a:solidFill>
              </a:rPr>
              <a:t>reactid</a:t>
            </a:r>
            <a:r>
              <a:rPr lang="en-GB" sz="2800" dirty="0"/>
              <a:t>="7</a:t>
            </a:r>
            <a:r>
              <a:rPr lang="en-GB" sz="2800" dirty="0" smtClean="0"/>
              <a:t>"&gt;</a:t>
            </a:r>
          </a:p>
          <a:p>
            <a:r>
              <a:rPr lang="en-GB" sz="2800" dirty="0" smtClean="0"/>
              <a:t>Apple </a:t>
            </a:r>
            <a:r>
              <a:rPr lang="en-GB" sz="2800" dirty="0"/>
              <a:t>Inc. (AAPL</a:t>
            </a:r>
            <a:r>
              <a:rPr lang="en-GB" sz="2800" dirty="0" smtClean="0"/>
              <a:t>)</a:t>
            </a:r>
          </a:p>
          <a:p>
            <a:r>
              <a:rPr lang="en-GB" sz="2800" dirty="0" smtClean="0">
                <a:solidFill>
                  <a:srgbClr val="00B050"/>
                </a:solidFill>
              </a:rPr>
              <a:t>&lt;/</a:t>
            </a:r>
            <a:r>
              <a:rPr lang="en-GB" sz="2800" dirty="0">
                <a:solidFill>
                  <a:srgbClr val="00B050"/>
                </a:solidFill>
              </a:rPr>
              <a:t>h1&gt;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/>
              <a:t>("</a:t>
            </a:r>
            <a:r>
              <a:rPr lang="en-GB" sz="2400" dirty="0">
                <a:solidFill>
                  <a:srgbClr val="00B050"/>
                </a:solidFill>
              </a:rPr>
              <a:t>h1</a:t>
            </a:r>
            <a:r>
              <a:rPr lang="en-GB" sz="2400" dirty="0"/>
              <a:t>", </a:t>
            </a:r>
            <a:r>
              <a:rPr lang="en-GB" sz="2400" dirty="0" smtClean="0"/>
              <a:t>{"</a:t>
            </a:r>
            <a:r>
              <a:rPr lang="en-GB" sz="2400" dirty="0">
                <a:solidFill>
                  <a:srgbClr val="FF0000"/>
                </a:solidFill>
              </a:rPr>
              <a:t>class</a:t>
            </a:r>
            <a:r>
              <a:rPr lang="en-GB" sz="2400" dirty="0"/>
              <a:t>": "D(</a:t>
            </a:r>
            <a:r>
              <a:rPr lang="en-GB" sz="2400" dirty="0" err="1"/>
              <a:t>ib</a:t>
            </a:r>
            <a:r>
              <a:rPr lang="en-GB" sz="2400" dirty="0"/>
              <a:t>) </a:t>
            </a:r>
            <a:r>
              <a:rPr lang="en-GB" sz="2400" dirty="0" err="1"/>
              <a:t>Fz</a:t>
            </a:r>
            <a:r>
              <a:rPr lang="en-GB" sz="2400" dirty="0"/>
              <a:t>(18px</a:t>
            </a:r>
            <a:r>
              <a:rPr lang="en-GB" sz="2400" dirty="0" smtClean="0"/>
              <a:t>)"}).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124" y="936625"/>
            <a:ext cx="4000500" cy="40957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76124" y="2997200"/>
            <a:ext cx="1772276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238500" y="2508343"/>
            <a:ext cx="1092200" cy="60694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9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900" y="5232400"/>
            <a:ext cx="8521700" cy="1257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2800" dirty="0" smtClean="0">
                <a:solidFill>
                  <a:schemeClr val="bg1">
                    <a:lumMod val="50000"/>
                  </a:schemeClr>
                </a:solidFill>
              </a:rPr>
              <a:t>Solution:</a:t>
            </a:r>
            <a:endParaRPr lang="en-GB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924" y="5820350"/>
            <a:ext cx="827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 </a:t>
            </a:r>
            <a:r>
              <a:rPr lang="en-GB" sz="2400" dirty="0" smtClean="0"/>
              <a:t>data = </a:t>
            </a:r>
            <a:r>
              <a:rPr lang="en-GB" sz="2400" dirty="0" err="1"/>
              <a:t>readable.find</a:t>
            </a:r>
            <a:r>
              <a:rPr lang="en-GB" sz="2400" dirty="0" smtClean="0"/>
              <a:t>(“</a:t>
            </a:r>
            <a:r>
              <a:rPr lang="en-GB" sz="2400" dirty="0" smtClean="0">
                <a:solidFill>
                  <a:srgbClr val="00B050"/>
                </a:solidFill>
              </a:rPr>
              <a:t>td</a:t>
            </a:r>
            <a:r>
              <a:rPr lang="en-GB" sz="2400" dirty="0" smtClean="0"/>
              <a:t>", {"</a:t>
            </a:r>
            <a:r>
              <a:rPr lang="en-GB" sz="2400" dirty="0">
                <a:solidFill>
                  <a:srgbClr val="FF0000"/>
                </a:solidFill>
              </a:rPr>
              <a:t>class</a:t>
            </a:r>
            <a:r>
              <a:rPr lang="en-GB" sz="2400" dirty="0"/>
              <a:t>": </a:t>
            </a:r>
            <a:r>
              <a:rPr lang="en-GB" sz="2400" dirty="0" smtClean="0"/>
              <a:t>“BETA-value"}).</a:t>
            </a:r>
            <a:r>
              <a:rPr lang="en-GB" sz="2400" dirty="0" err="1"/>
              <a:t>getText</a:t>
            </a:r>
            <a:r>
              <a:rPr lang="en-GB" sz="24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04 Challenge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2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42900" y="1026114"/>
            <a:ext cx="472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00B050"/>
                </a:solidFill>
              </a:rPr>
              <a:t>&lt;td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="Ta(end) </a:t>
            </a:r>
            <a:r>
              <a:rPr lang="en-GB" sz="2000" dirty="0" err="1" smtClean="0"/>
              <a:t>Fw</a:t>
            </a:r>
            <a:r>
              <a:rPr lang="en-GB" sz="2000" dirty="0" smtClean="0"/>
              <a:t>(b) </a:t>
            </a:r>
            <a:r>
              <a:rPr lang="en-GB" sz="2000" dirty="0" err="1" smtClean="0"/>
              <a:t>Lh</a:t>
            </a:r>
            <a:r>
              <a:rPr lang="en-GB" sz="2000" dirty="0" smtClean="0"/>
              <a:t>(14px)"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data-test</a:t>
            </a:r>
            <a:r>
              <a:rPr lang="en-GB" sz="2000" dirty="0" smtClean="0"/>
              <a:t>="BETA-value"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="89"&gt;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&lt;span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class</a:t>
            </a:r>
            <a:r>
              <a:rPr lang="en-GB" sz="2000" dirty="0" smtClean="0"/>
              <a:t>="</a:t>
            </a:r>
            <a:r>
              <a:rPr lang="en-GB" sz="2000" dirty="0" err="1" smtClean="0"/>
              <a:t>Trsdu</a:t>
            </a:r>
            <a:r>
              <a:rPr lang="en-GB" sz="2000" dirty="0" smtClean="0"/>
              <a:t>(0.3s) " 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data-</a:t>
            </a:r>
            <a:r>
              <a:rPr lang="en-GB" sz="2000" dirty="0" err="1" smtClean="0">
                <a:solidFill>
                  <a:srgbClr val="FF0000"/>
                </a:solidFill>
              </a:rPr>
              <a:t>reactid</a:t>
            </a:r>
            <a:r>
              <a:rPr lang="en-GB" sz="2000" dirty="0" smtClean="0"/>
              <a:t>="90"&gt;</a:t>
            </a:r>
          </a:p>
          <a:p>
            <a:r>
              <a:rPr lang="en-GB" sz="2000" dirty="0" smtClean="0"/>
              <a:t>&lt;!-- react-text: 91 --&gt;1.39&lt;!-- /react-text --&gt;</a:t>
            </a:r>
          </a:p>
          <a:p>
            <a:r>
              <a:rPr lang="en-GB" sz="2000" dirty="0" smtClean="0">
                <a:solidFill>
                  <a:srgbClr val="00B050"/>
                </a:solidFill>
              </a:rPr>
              <a:t>&lt;/span&gt;</a:t>
            </a:r>
          </a:p>
          <a:p>
            <a:endParaRPr lang="en-GB" sz="2000" dirty="0" smtClean="0"/>
          </a:p>
          <a:p>
            <a:r>
              <a:rPr lang="en-GB" sz="2000" dirty="0" smtClean="0">
                <a:solidFill>
                  <a:srgbClr val="00B050"/>
                </a:solidFill>
              </a:rPr>
              <a:t>&lt;/td&gt;</a:t>
            </a:r>
            <a:endParaRPr lang="en-GB" sz="2000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1180844"/>
            <a:ext cx="3799135" cy="3454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96199" y="1739900"/>
            <a:ext cx="1042943" cy="3556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086100" y="1917701"/>
            <a:ext cx="4610099" cy="54609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po kungfu panda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926409"/>
            <a:ext cx="2209799" cy="19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1388" y="4660900"/>
            <a:ext cx="3800137" cy="217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kungfu panda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626128"/>
            <a:ext cx="2231870" cy="22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1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End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122508" y="120177"/>
            <a:ext cx="887112" cy="365125"/>
          </a:xfrm>
        </p:spPr>
        <p:txBody>
          <a:bodyPr/>
          <a:lstStyle/>
          <a:p>
            <a:fld id="{5A45A868-1959-4AFC-8B73-586BE1BEEA10}" type="slidenum">
              <a:rPr lang="en-SG" smtClean="0"/>
              <a:t>43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49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CodeCombat.com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Resources</a:t>
            </a:r>
            <a:endParaRPr lang="en-SG" dirty="0"/>
          </a:p>
        </p:txBody>
      </p:sp>
      <p:pic>
        <p:nvPicPr>
          <p:cNvPr id="1026" name="Picture 2" descr="Image result for codecomb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9"/>
            <a:ext cx="9144000" cy="535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>
                    <a:lumMod val="50000"/>
                  </a:schemeClr>
                </a:solidFill>
              </a:rPr>
              <a:t>CodeCombat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 is a fun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browser-based coding game that teaches programming. In order to advance through the game's levels, players must prove their knowledge by writing code. </a:t>
            </a:r>
          </a:p>
        </p:txBody>
      </p:sp>
    </p:spTree>
    <p:extLst>
      <p:ext uri="{BB962C8B-B14F-4D97-AF65-F5344CB8AC3E}">
        <p14:creationId xmlns:p14="http://schemas.microsoft.com/office/powerpoint/2010/main" val="1862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Scratch.mit.edu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Resources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0" y="73367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Scratch was created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by MIT to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help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people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learn to think creatively, reason systematically and work collaboratively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. You can use it to create and publish interactive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stories, animations,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games!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Image result for scratch 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387"/>
            <a:ext cx="9144000" cy="52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Real End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81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514" y="-14515"/>
            <a:ext cx="9158514" cy="6872515"/>
            <a:chOff x="-14514" y="-14515"/>
            <a:chExt cx="9158514" cy="68725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8343" t="1569" r="18434" b="84691"/>
            <a:stretch/>
          </p:blipFill>
          <p:spPr>
            <a:xfrm>
              <a:off x="-14514" y="0"/>
              <a:ext cx="9158514" cy="84182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8343" t="82588" r="18434"/>
            <a:stretch/>
          </p:blipFill>
          <p:spPr>
            <a:xfrm>
              <a:off x="-14514" y="5326744"/>
              <a:ext cx="9158514" cy="15312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8343" t="11559" r="18434"/>
            <a:stretch/>
          </p:blipFill>
          <p:spPr>
            <a:xfrm>
              <a:off x="-14514" y="-14515"/>
              <a:ext cx="9158514" cy="5418639"/>
            </a:xfrm>
            <a:prstGeom prst="rect">
              <a:avLst/>
            </a:prstGeom>
          </p:spPr>
        </p:pic>
      </p:grpSp>
      <p:pic>
        <p:nvPicPr>
          <p:cNvPr id="1026" name="Picture 2" descr="Image result for kungfu panda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78" y="4245603"/>
            <a:ext cx="2317040" cy="23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8" y="4148756"/>
            <a:ext cx="1817802" cy="254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4" descr="Image result for po kungfu panda transparent png"/>
          <p:cNvSpPr>
            <a:spLocks noChangeAspect="1" noChangeArrowheads="1"/>
          </p:cNvSpPr>
          <p:nvPr/>
        </p:nvSpPr>
        <p:spPr bwMode="auto">
          <a:xfrm>
            <a:off x="8217679" y="-6669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0" name="Picture 16" descr="Image result for po kung fu panda transpare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79" y="4197065"/>
            <a:ext cx="4127295" cy="235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start now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</a:t>
            </a:r>
            <a:r>
              <a:rPr lang="en-GB" dirty="0" smtClean="0"/>
              <a:t>can program</a:t>
            </a:r>
            <a:endParaRPr lang="en-GB" dirty="0"/>
          </a:p>
          <a:p>
            <a:pPr lvl="1"/>
            <a:r>
              <a:rPr lang="en-GB" dirty="0" smtClean="0"/>
              <a:t>You </a:t>
            </a:r>
            <a:r>
              <a:rPr lang="en-GB" dirty="0"/>
              <a:t>just </a:t>
            </a:r>
            <a:r>
              <a:rPr lang="en-GB" dirty="0" smtClean="0"/>
              <a:t>don’t know </a:t>
            </a:r>
            <a:r>
              <a:rPr lang="en-GB" dirty="0"/>
              <a:t>it yet</a:t>
            </a:r>
          </a:p>
          <a:p>
            <a:endParaRPr lang="en-GB" dirty="0"/>
          </a:p>
          <a:p>
            <a:r>
              <a:rPr lang="en-GB" dirty="0"/>
              <a:t>See the </a:t>
            </a:r>
            <a:r>
              <a:rPr lang="en-GB" dirty="0" smtClean="0"/>
              <a:t>possibilities</a:t>
            </a:r>
            <a:endParaRPr lang="en-GB" dirty="0"/>
          </a:p>
          <a:p>
            <a:pPr lvl="1"/>
            <a:r>
              <a:rPr lang="en-GB" dirty="0" smtClean="0"/>
              <a:t>What </a:t>
            </a:r>
            <a:r>
              <a:rPr lang="en-GB" dirty="0"/>
              <a:t>can you do with it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02 Python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" y="0"/>
            <a:ext cx="7847214" cy="589994"/>
          </a:xfrm>
        </p:spPr>
        <p:txBody>
          <a:bodyPr/>
          <a:lstStyle/>
          <a:p>
            <a:r>
              <a:rPr lang="en-US" dirty="0" smtClean="0"/>
              <a:t>3. Python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263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5A868-1959-4AFC-8B73-586BE1BEEA10}" type="slidenum">
              <a:rPr lang="en-SG" smtClean="0"/>
              <a:t>49</a:t>
            </a:fld>
            <a:endParaRPr lang="en-SG"/>
          </a:p>
        </p:txBody>
      </p:sp>
      <p:sp>
        <p:nvSpPr>
          <p:cNvPr id="4" name="Rectangle 3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GB" dirty="0"/>
              <a:t>Have an Owner’s </a:t>
            </a:r>
            <a:r>
              <a:rPr lang="en-GB" dirty="0" err="1"/>
              <a:t>Mindset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Have a basic understanding to tell a developer what you want!</a:t>
            </a:r>
          </a:p>
        </p:txBody>
      </p:sp>
    </p:spTree>
    <p:extLst>
      <p:ext uri="{BB962C8B-B14F-4D97-AF65-F5344CB8AC3E}">
        <p14:creationId xmlns:p14="http://schemas.microsoft.com/office/powerpoint/2010/main" val="18644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Python?</a:t>
            </a:r>
            <a:endParaRPr lang="en-SG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Uh.. Eating a snake?</a:t>
            </a:r>
            <a:endParaRPr lang="en-SG" dirty="0"/>
          </a:p>
        </p:txBody>
      </p:sp>
      <p:sp>
        <p:nvSpPr>
          <p:cNvPr id="7" name="TextBox 6"/>
          <p:cNvSpPr txBox="1"/>
          <p:nvPr/>
        </p:nvSpPr>
        <p:spPr>
          <a:xfrm>
            <a:off x="7486534" y="6488668"/>
            <a:ext cx="165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chemeClr val="bg1"/>
                </a:solidFill>
              </a:rPr>
              <a:t>45 minutes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</a:t>
            </a:r>
            <a:r>
              <a:rPr lang="en-GB" dirty="0"/>
              <a:t>E</a:t>
            </a:r>
            <a:r>
              <a:rPr lang="en-GB" dirty="0" smtClean="0"/>
              <a:t>xactly is Python?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Considered a Fourth Generation Language </a:t>
            </a:r>
          </a:p>
          <a:p>
            <a:r>
              <a:rPr lang="en-GB" dirty="0" smtClean="0"/>
              <a:t>Simple &amp; mighty for mathematical libraries</a:t>
            </a:r>
          </a:p>
          <a:p>
            <a:r>
              <a:rPr lang="en-GB" dirty="0" smtClean="0"/>
              <a:t>Relatively “natural”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 smtClean="0"/>
              <a:t>01 Python</a:t>
            </a:r>
            <a:endParaRPr lang="en-SG" dirty="0"/>
          </a:p>
        </p:txBody>
      </p:sp>
      <p:grpSp>
        <p:nvGrpSpPr>
          <p:cNvPr id="10" name="Group 9"/>
          <p:cNvGrpSpPr/>
          <p:nvPr/>
        </p:nvGrpSpPr>
        <p:grpSpPr>
          <a:xfrm>
            <a:off x="753696" y="2406869"/>
            <a:ext cx="7761654" cy="4268910"/>
            <a:chOff x="753696" y="2406869"/>
            <a:chExt cx="7761654" cy="42689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96" y="2406869"/>
              <a:ext cx="7761654" cy="426891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71" t="83181" r="2224" b="9160"/>
            <a:stretch/>
          </p:blipFill>
          <p:spPr>
            <a:xfrm>
              <a:off x="7480903" y="5587420"/>
              <a:ext cx="861945" cy="55062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396381" y="5605346"/>
            <a:ext cx="10309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rgbClr val="00B050"/>
                </a:solidFill>
              </a:rPr>
              <a:t>Python!</a:t>
            </a:r>
            <a:endParaRPr lang="en-GB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smtClean="0"/>
              <a:t>Python</a:t>
            </a:r>
            <a:endParaRPr lang="en-SG" dirty="0"/>
          </a:p>
        </p:txBody>
      </p:sp>
      <p:grpSp>
        <p:nvGrpSpPr>
          <p:cNvPr id="12" name="Group 11"/>
          <p:cNvGrpSpPr/>
          <p:nvPr/>
        </p:nvGrpSpPr>
        <p:grpSpPr>
          <a:xfrm>
            <a:off x="-58994" y="1"/>
            <a:ext cx="9202994" cy="6872748"/>
            <a:chOff x="-58994" y="1"/>
            <a:chExt cx="9202994" cy="68727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6360" r="15324" b="7143"/>
            <a:stretch/>
          </p:blipFill>
          <p:spPr>
            <a:xfrm>
              <a:off x="-58994" y="1"/>
              <a:ext cx="9202994" cy="68727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16360" t="4340" r="42275" b="72730"/>
            <a:stretch/>
          </p:blipFill>
          <p:spPr>
            <a:xfrm>
              <a:off x="-57150" y="3861083"/>
              <a:ext cx="5572461" cy="16971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l="16360" t="24243" r="42275" b="32870"/>
            <a:stretch/>
          </p:blipFill>
          <p:spPr>
            <a:xfrm>
              <a:off x="-58994" y="1083161"/>
              <a:ext cx="5572461" cy="3174218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200754" y="4356383"/>
            <a:ext cx="5207938" cy="15240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smtClean="0"/>
              <a:t>Visit </a:t>
            </a:r>
            <a:r>
              <a:rPr lang="en-GB" sz="5400" dirty="0" err="1" smtClean="0"/>
              <a:t>Rebot.Chat</a:t>
            </a:r>
            <a:endParaRPr lang="en-GB" sz="5400" dirty="0" smtClean="0"/>
          </a:p>
          <a:p>
            <a:pPr algn="ctr"/>
            <a:r>
              <a:rPr lang="en-GB" sz="2400" i="1" dirty="0" smtClean="0">
                <a:latin typeface="Arial Narrow" panose="020B0606020202030204" pitchFamily="34" charset="0"/>
              </a:rPr>
              <a:t>Type </a:t>
            </a:r>
            <a:r>
              <a:rPr lang="en-GB" sz="2400" i="1" dirty="0" err="1" smtClean="0">
                <a:latin typeface="Arial Narrow" panose="020B0606020202030204" pitchFamily="34" charset="0"/>
              </a:rPr>
              <a:t>rebot.chat</a:t>
            </a:r>
            <a:r>
              <a:rPr lang="en-GB" sz="2400" i="1" dirty="0" smtClean="0">
                <a:latin typeface="Arial Narrow" panose="020B0606020202030204" pitchFamily="34" charset="0"/>
              </a:rPr>
              <a:t> in your web browser</a:t>
            </a:r>
            <a:endParaRPr lang="en-GB" sz="2400" i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6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700" y="0"/>
            <a:ext cx="9156699" cy="6858000"/>
            <a:chOff x="-12700" y="0"/>
            <a:chExt cx="9156699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12" r="79452"/>
            <a:stretch/>
          </p:blipFill>
          <p:spPr>
            <a:xfrm>
              <a:off x="0" y="0"/>
              <a:ext cx="914399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6985" t="1000" r="7224"/>
            <a:stretch/>
          </p:blipFill>
          <p:spPr>
            <a:xfrm>
              <a:off x="-12700" y="215900"/>
              <a:ext cx="9144000" cy="5420515"/>
            </a:xfrm>
            <a:prstGeom prst="rect">
              <a:avLst/>
            </a:prstGeom>
          </p:spPr>
        </p:pic>
      </p:grpSp>
      <p:pic>
        <p:nvPicPr>
          <p:cNvPr id="12" name="Picture 8" descr="Image result for po kungfu panda transparen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" y="1827527"/>
            <a:ext cx="1530352" cy="214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25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" b="225"/>
          <a:stretch/>
        </p:blipFill>
        <p:spPr>
          <a:xfrm>
            <a:off x="-8782" y="603057"/>
            <a:ext cx="9152782" cy="62549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SG" dirty="0"/>
              <a:t>01 Python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REPL: Basic Online Python Editor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-8782" y="603058"/>
            <a:ext cx="5463651" cy="6254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(Left-Hand Side)</a:t>
            </a:r>
          </a:p>
          <a:p>
            <a:pPr algn="ctr"/>
            <a:r>
              <a:rPr lang="en-GB" sz="32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code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54869" y="603056"/>
            <a:ext cx="3689131" cy="62549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(Right-Hand Side)</a:t>
            </a:r>
          </a:p>
          <a:p>
            <a:pPr algn="ctr"/>
            <a:r>
              <a:rPr lang="en-GB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See output here</a:t>
            </a:r>
            <a:endParaRPr lang="en-GB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8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6425</TotalTime>
  <Words>1699</Words>
  <Application>Microsoft Office PowerPoint</Application>
  <PresentationFormat>On-screen Show (4:3)</PresentationFormat>
  <Paragraphs>426</Paragraphs>
  <Slides>49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等线</vt:lpstr>
      <vt:lpstr>等线 Light</vt:lpstr>
      <vt:lpstr>Arial</vt:lpstr>
      <vt:lpstr>Arial Narrow</vt:lpstr>
      <vt:lpstr>Calibri</vt:lpstr>
      <vt:lpstr>Segoe UI</vt:lpstr>
      <vt:lpstr>Segoe UI Semilight</vt:lpstr>
      <vt:lpstr>Wingdings</vt:lpstr>
      <vt:lpstr>Office Theme</vt:lpstr>
      <vt:lpstr>Why Code?</vt:lpstr>
      <vt:lpstr>PowerPoint Presentation</vt:lpstr>
      <vt:lpstr>PowerPoint Presentation</vt:lpstr>
      <vt:lpstr>Stop. Think of Logical Blocks</vt:lpstr>
      <vt:lpstr>Python?</vt:lpstr>
      <vt:lpstr>What Exactly is Python?</vt:lpstr>
      <vt:lpstr>PowerPoint Presentation</vt:lpstr>
      <vt:lpstr>PowerPoint Presentation</vt:lpstr>
      <vt:lpstr>REPL: Basic Online Python Editor</vt:lpstr>
      <vt:lpstr>Real Code! Step-by-Step</vt:lpstr>
      <vt:lpstr>Hey wait, isn’t this familiar?</vt:lpstr>
      <vt:lpstr>Logical Design &gt;&gt; Code</vt:lpstr>
      <vt:lpstr>Lunch-Break</vt:lpstr>
      <vt:lpstr>Wifi-Access</vt:lpstr>
      <vt:lpstr>Step 1: Install Telegram</vt:lpstr>
      <vt:lpstr>Step 2: Register Account</vt:lpstr>
      <vt:lpstr>Step 3: Add @ISPVMF_ReBot</vt:lpstr>
      <vt:lpstr>Chatbot</vt:lpstr>
      <vt:lpstr>PowerPoint Presentation</vt:lpstr>
      <vt:lpstr>Jupyter: Integrated Python Editor</vt:lpstr>
      <vt:lpstr>Let the Magic Happen</vt:lpstr>
      <vt:lpstr>Webscrapping</vt:lpstr>
      <vt:lpstr>PowerPoint Presentation</vt:lpstr>
      <vt:lpstr>What is HTML?</vt:lpstr>
      <vt:lpstr>Word Doc vs HTML Doc</vt:lpstr>
      <vt:lpstr>Word Doc vs HTML Doc</vt:lpstr>
      <vt:lpstr>Word Doc vs HTML Doc</vt:lpstr>
      <vt:lpstr>Think of Tags as Containers</vt:lpstr>
      <vt:lpstr>So many types of HTML tags…</vt:lpstr>
      <vt:lpstr>HTML - Code Visualization</vt:lpstr>
      <vt:lpstr>Hands On</vt:lpstr>
      <vt:lpstr>Hands On</vt:lpstr>
      <vt:lpstr>Often, its not so easy.. </vt:lpstr>
      <vt:lpstr>Often, its not so easy.. </vt:lpstr>
      <vt:lpstr>Nesting of Data</vt:lpstr>
      <vt:lpstr>Nesting of Data: Example Yahoo</vt:lpstr>
      <vt:lpstr>Challenge</vt:lpstr>
      <vt:lpstr>PowerPoint Presentation</vt:lpstr>
      <vt:lpstr>HTML - Code Visualization</vt:lpstr>
      <vt:lpstr>Example 1</vt:lpstr>
      <vt:lpstr>Example 2</vt:lpstr>
      <vt:lpstr>PowerPoint Presentation</vt:lpstr>
      <vt:lpstr>End</vt:lpstr>
      <vt:lpstr>CodeCombat.com</vt:lpstr>
      <vt:lpstr>Scratch.mit.edu</vt:lpstr>
      <vt:lpstr>The Real End</vt:lpstr>
      <vt:lpstr>PowerPoint Presentation</vt:lpstr>
      <vt:lpstr>You can start now</vt:lpstr>
      <vt:lpstr>PowerPoint Presentation</vt:lpstr>
    </vt:vector>
  </TitlesOfParts>
  <Company>GIC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Danny Lim Chai Hou</dc:creator>
  <cp:lastModifiedBy>Javan Tan Wi-Meng</cp:lastModifiedBy>
  <cp:revision>538</cp:revision>
  <dcterms:created xsi:type="dcterms:W3CDTF">2017-04-25T09:51:32Z</dcterms:created>
  <dcterms:modified xsi:type="dcterms:W3CDTF">2017-11-03T05:26:55Z</dcterms:modified>
</cp:coreProperties>
</file>